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D4A06C48-C7CC-4863-984F-ED5041A90CA6}">
          <p14:sldIdLst>
            <p14:sldId id="259"/>
          </p14:sldIdLst>
        </p14:section>
        <p14:section name="タイトルなしのセクション" id="{AF921163-0D7A-4D0D-AA71-9E93F1EE8FBB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01op" initials="2" lastIdx="3" clrIdx="0">
    <p:extLst>
      <p:ext uri="{19B8F6BF-5375-455C-9EA6-DF929625EA0E}">
        <p15:presenceInfo xmlns:p15="http://schemas.microsoft.com/office/powerpoint/2012/main" userId="201o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13F"/>
    <a:srgbClr val="FFFF00"/>
    <a:srgbClr val="4472C4"/>
    <a:srgbClr val="0033CC"/>
    <a:srgbClr val="CDEAFF"/>
    <a:srgbClr val="D9FFFF"/>
    <a:srgbClr val="FFFFCC"/>
    <a:srgbClr val="00C8EE"/>
    <a:srgbClr val="FF3399"/>
    <a:srgbClr val="E1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>
        <p:scale>
          <a:sx n="106" d="100"/>
          <a:sy n="106" d="100"/>
        </p:scale>
        <p:origin x="882" y="-15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450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232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966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548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832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313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350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410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553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577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281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29756-5EC8-4DAB-B259-C03B46F3401E}" type="datetimeFigureOut">
              <a:rPr kumimoji="1" lang="ja-JP" altLang="en-US" smtClean="0"/>
              <a:t>2022/7/21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E86FA-EE89-4234-A57A-F5F97104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548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microsoft.com/office/2007/relationships/hdphoto" Target="../media/hdphoto1.wdp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xmlns="" id="{367C0F1B-713F-24F4-1F4F-DBD6BD15C0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700"/>
                    </a14:imgEffect>
                    <a14:imgEffect>
                      <a14:saturation sat="184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498"/>
          <a:stretch/>
        </p:blipFill>
        <p:spPr>
          <a:xfrm rot="10800000">
            <a:off x="41292" y="208618"/>
            <a:ext cx="6933520" cy="9963907"/>
          </a:xfrm>
          <a:prstGeom prst="rect">
            <a:avLst/>
          </a:prstGeom>
          <a:solidFill>
            <a:srgbClr val="FFC000"/>
          </a:solidFill>
        </p:spPr>
      </p:pic>
      <p:sp>
        <p:nvSpPr>
          <p:cNvPr id="49" name="角丸四角形 22">
            <a:extLst>
              <a:ext uri="{FF2B5EF4-FFF2-40B4-BE49-F238E27FC236}">
                <a16:creationId xmlns:a16="http://schemas.microsoft.com/office/drawing/2014/main" xmlns="" id="{9A6B7B67-6B59-1967-CA69-DB745BF73C4F}"/>
              </a:ext>
            </a:extLst>
          </p:cNvPr>
          <p:cNvSpPr/>
          <p:nvPr/>
        </p:nvSpPr>
        <p:spPr>
          <a:xfrm>
            <a:off x="2590311" y="3111965"/>
            <a:ext cx="4171928" cy="4210868"/>
          </a:xfrm>
          <a:prstGeom prst="roundRect">
            <a:avLst>
              <a:gd name="adj" fmla="val 534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xmlns="" id="{7C2A5C14-1826-17D9-9B95-A464CC5E71DC}"/>
              </a:ext>
            </a:extLst>
          </p:cNvPr>
          <p:cNvSpPr/>
          <p:nvPr/>
        </p:nvSpPr>
        <p:spPr>
          <a:xfrm>
            <a:off x="3449630" y="5886227"/>
            <a:ext cx="3112129" cy="711141"/>
          </a:xfrm>
          <a:prstGeom prst="rect">
            <a:avLst/>
          </a:prstGeom>
          <a:noFill/>
          <a:ln w="317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・特許、実用新案制度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の基礎知識</a:t>
            </a: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・特許、実用新案情報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に関する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先行調　　</a:t>
            </a:r>
            <a:endParaRPr kumimoji="1" lang="en-US" altLang="ja-JP" sz="1400" b="1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査等の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検索実習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xmlns="" id="{BA9263A7-CF26-290C-294B-07CFFF107389}"/>
              </a:ext>
            </a:extLst>
          </p:cNvPr>
          <p:cNvSpPr/>
          <p:nvPr/>
        </p:nvSpPr>
        <p:spPr>
          <a:xfrm>
            <a:off x="3512367" y="3993967"/>
            <a:ext cx="3248210" cy="717396"/>
          </a:xfrm>
          <a:prstGeom prst="rect">
            <a:avLst/>
          </a:prstGeom>
          <a:noFill/>
          <a:ln w="317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</a:pPr>
            <a:r>
              <a:rPr kumimoji="1" lang="ja-JP" altLang="en-US" sz="1600" b="1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株式会社</a:t>
            </a:r>
            <a:r>
              <a:rPr kumimoji="1" lang="ja-JP" altLang="en-US" sz="16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en-US" altLang="ja-JP" sz="1600" b="1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I.M.S</a:t>
            </a:r>
            <a:r>
              <a:rPr kumimoji="1" lang="ja-JP" altLang="en-US" sz="1600" b="1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４階研修室</a:t>
            </a:r>
            <a:endParaRPr kumimoji="1" lang="en-US" altLang="ja-JP" sz="1600" b="1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lvl="0">
              <a:spcBef>
                <a:spcPts val="600"/>
              </a:spcBef>
            </a:pPr>
            <a:r>
              <a:rPr kumimoji="1" lang="ja-JP" altLang="en-US" sz="14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（弘前市土手町</a:t>
            </a:r>
            <a:r>
              <a:rPr kumimoji="1" lang="en-US" altLang="ja-JP" sz="14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134-8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endParaRPr kumimoji="1" lang="en-US" altLang="ja-JP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xmlns="" id="{EFE68B95-FA3B-3C3D-C51D-785774D5A05C}"/>
              </a:ext>
            </a:extLst>
          </p:cNvPr>
          <p:cNvSpPr/>
          <p:nvPr/>
        </p:nvSpPr>
        <p:spPr>
          <a:xfrm>
            <a:off x="3353573" y="3357854"/>
            <a:ext cx="3254864" cy="573263"/>
          </a:xfrm>
          <a:prstGeom prst="rect">
            <a:avLst/>
          </a:prstGeom>
          <a:noFill/>
          <a:ln w="317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令和４年９月１日（木）</a:t>
            </a:r>
            <a:endParaRPr kumimoji="1" lang="en-US" altLang="ja-JP" sz="1600" b="1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１３時</a:t>
            </a:r>
            <a:r>
              <a:rPr kumimoji="1" lang="ja-JP" altLang="en-US" sz="16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～１６時</a:t>
            </a:r>
            <a:endParaRPr kumimoji="1" lang="en-US" altLang="ja-JP" sz="16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xmlns="" id="{60BAEE01-83A3-038C-6FC5-AE9A62D1AB7E}"/>
              </a:ext>
            </a:extLst>
          </p:cNvPr>
          <p:cNvSpPr/>
          <p:nvPr/>
        </p:nvSpPr>
        <p:spPr>
          <a:xfrm>
            <a:off x="3449630" y="4546876"/>
            <a:ext cx="3310947" cy="1287392"/>
          </a:xfrm>
          <a:prstGeom prst="rect">
            <a:avLst/>
          </a:prstGeom>
          <a:noFill/>
          <a:ln w="317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 知財に関する実務担当者、研究開発者、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 商品開発担当者の他、知財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に関心の</a:t>
            </a:r>
            <a:r>
              <a:rPr kumimoji="1" lang="ja-JP" altLang="en-US" sz="1400" b="1" dirty="0" err="1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あ</a:t>
            </a:r>
            <a:endParaRPr kumimoji="1" lang="en-US" altLang="ja-JP" sz="1400" b="1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b="1" dirty="0" err="1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る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方　等</a:t>
            </a:r>
            <a:endParaRPr kumimoji="1" lang="ja-JP" altLang="en-US" sz="14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 特許・実用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新案の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出願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を検討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して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いる方、</a:t>
            </a:r>
            <a:endParaRPr kumimoji="1" lang="en-US" altLang="ja-JP" sz="1400" b="1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これから事業を考えている方　等</a:t>
            </a:r>
            <a:endParaRPr kumimoji="1" lang="ja-JP" altLang="en-US" sz="14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xmlns="" id="{50746B21-EC07-E9F9-10D9-B47D2A57C450}"/>
              </a:ext>
            </a:extLst>
          </p:cNvPr>
          <p:cNvSpPr/>
          <p:nvPr/>
        </p:nvSpPr>
        <p:spPr>
          <a:xfrm>
            <a:off x="3553457" y="6769063"/>
            <a:ext cx="2873072" cy="270931"/>
          </a:xfrm>
          <a:prstGeom prst="rect">
            <a:avLst/>
          </a:prstGeom>
          <a:noFill/>
          <a:ln w="317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１０名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（先着順　パソコン持参不要）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涙形 8"/>
          <p:cNvSpPr/>
          <p:nvPr/>
        </p:nvSpPr>
        <p:spPr>
          <a:xfrm>
            <a:off x="5364159" y="-187419"/>
            <a:ext cx="1624900" cy="1320609"/>
          </a:xfrm>
          <a:prstGeom prst="teardrop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xmlns="" id="{42B1CCCC-C5F8-94FB-3756-92CBF3E25B1B}"/>
              </a:ext>
            </a:extLst>
          </p:cNvPr>
          <p:cNvSpPr/>
          <p:nvPr/>
        </p:nvSpPr>
        <p:spPr>
          <a:xfrm>
            <a:off x="89626" y="7784803"/>
            <a:ext cx="6670952" cy="1770966"/>
          </a:xfrm>
          <a:prstGeom prst="roundRect">
            <a:avLst>
              <a:gd name="adj" fmla="val 4618"/>
            </a:avLst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xmlns="" id="{64D00DCA-F7C1-4BE2-9A0A-671C6E618188}"/>
              </a:ext>
            </a:extLst>
          </p:cNvPr>
          <p:cNvSpPr/>
          <p:nvPr/>
        </p:nvSpPr>
        <p:spPr>
          <a:xfrm>
            <a:off x="0" y="9647871"/>
            <a:ext cx="685062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主催：青森県　実施：一般社団法人青森県発明協会</a:t>
            </a:r>
            <a:endParaRPr lang="ja-JP" altLang="en-US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250158" y="5624869"/>
            <a:ext cx="679785" cy="357054"/>
            <a:chOff x="202210" y="5037957"/>
            <a:chExt cx="820986" cy="357054"/>
          </a:xfrm>
        </p:grpSpPr>
        <p:sp>
          <p:nvSpPr>
            <p:cNvPr id="4" name="円/楕円 3"/>
            <p:cNvSpPr/>
            <p:nvPr/>
          </p:nvSpPr>
          <p:spPr>
            <a:xfrm>
              <a:off x="214676" y="5037957"/>
              <a:ext cx="661603" cy="339364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xmlns="" id="{4090E475-4872-486B-8DA2-A19A40832B04}"/>
                </a:ext>
              </a:extLst>
            </p:cNvPr>
            <p:cNvSpPr/>
            <p:nvPr/>
          </p:nvSpPr>
          <p:spPr>
            <a:xfrm>
              <a:off x="202210" y="5055436"/>
              <a:ext cx="820986" cy="3395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1400" b="1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講師</a:t>
              </a:r>
              <a:endParaRPr kumimoji="1" lang="en-US" altLang="ja-JP" sz="16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9516E778-926C-0A99-E923-5AFC0692725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13" t="13250" r="11368"/>
          <a:stretch/>
        </p:blipFill>
        <p:spPr>
          <a:xfrm>
            <a:off x="435077" y="3838727"/>
            <a:ext cx="1674000" cy="1756153"/>
          </a:xfrm>
          <a:prstGeom prst="ellipse">
            <a:avLst/>
          </a:prstGeom>
          <a:ln>
            <a:solidFill>
              <a:schemeClr val="bg1"/>
            </a:solidFill>
          </a:ln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13CBF766-BC4C-B352-F99F-237B2A6235D5}"/>
              </a:ext>
            </a:extLst>
          </p:cNvPr>
          <p:cNvSpPr txBox="1"/>
          <p:nvPr/>
        </p:nvSpPr>
        <p:spPr>
          <a:xfrm>
            <a:off x="-27043" y="2272392"/>
            <a:ext cx="6787621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 smtClean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この</a:t>
            </a:r>
            <a:r>
              <a:rPr kumimoji="1" lang="ja-JP" altLang="en-US" sz="1300" b="1" dirty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講習会は、特許情報プラットフォーム</a:t>
            </a:r>
            <a:r>
              <a:rPr kumimoji="1" lang="en-US" altLang="ja-JP" sz="1300" b="1" dirty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(J-</a:t>
            </a:r>
            <a:r>
              <a:rPr kumimoji="1" lang="en-US" altLang="ja-JP" sz="1300" b="1" dirty="0" err="1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PlatPat</a:t>
            </a:r>
            <a:r>
              <a:rPr kumimoji="1" lang="en-US" altLang="ja-JP" sz="1300" b="1" dirty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300" b="1" dirty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を初めて利用される方を対象に</a:t>
            </a:r>
          </a:p>
          <a:p>
            <a:r>
              <a:rPr kumimoji="1" lang="ja-JP" altLang="en-US" sz="1300" b="1" dirty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300" b="1" dirty="0" smtClean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講義</a:t>
            </a:r>
            <a:r>
              <a:rPr kumimoji="1" lang="ja-JP" altLang="en-US" sz="1300" b="1" dirty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とパソコンを使用した知的財産に関する検索方法の実習を</a:t>
            </a:r>
            <a:r>
              <a:rPr kumimoji="1" lang="ja-JP" altLang="en-US" sz="1300" b="1" dirty="0" smtClean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行い、わかりやすくご説明</a:t>
            </a:r>
            <a:endParaRPr kumimoji="1" lang="en-US" altLang="ja-JP" sz="1300" b="1" dirty="0" smtClean="0">
              <a:effectLst>
                <a:glow rad="127000">
                  <a:schemeClr val="bg1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300" b="1" dirty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300" b="1" dirty="0" smtClean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します。</a:t>
            </a:r>
            <a:r>
              <a:rPr kumimoji="1" lang="ja-JP" altLang="en-US" sz="1300" b="1" dirty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300" b="1" dirty="0" smtClean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受講者</a:t>
            </a:r>
            <a:r>
              <a:rPr kumimoji="1" lang="en-US" altLang="ja-JP" sz="1300" b="1" dirty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300" b="1" dirty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</a:t>
            </a:r>
            <a:r>
              <a:rPr kumimoji="1" lang="en-US" altLang="ja-JP" sz="1300" b="1" dirty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300" b="1" dirty="0">
                <a:effectLst>
                  <a:glow rad="1270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人にパソコンを提供し、きめ細かな個別指導をいたします。</a:t>
            </a:r>
          </a:p>
          <a:p>
            <a:pPr>
              <a:spcBef>
                <a:spcPts val="600"/>
              </a:spcBef>
            </a:pPr>
            <a:endParaRPr kumimoji="1" lang="ja-JP" altLang="en-US" sz="1300" b="1" dirty="0">
              <a:effectLst>
                <a:glow rad="127000">
                  <a:schemeClr val="bg1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xmlns="" id="{0DC0424C-5407-78AB-28E9-DF56E807DCA0}"/>
              </a:ext>
            </a:extLst>
          </p:cNvPr>
          <p:cNvGrpSpPr/>
          <p:nvPr/>
        </p:nvGrpSpPr>
        <p:grpSpPr>
          <a:xfrm>
            <a:off x="141120" y="11667"/>
            <a:ext cx="3259275" cy="2641628"/>
            <a:chOff x="7718705" y="1829029"/>
            <a:chExt cx="1001572" cy="948393"/>
          </a:xfrm>
        </p:grpSpPr>
        <p:pic>
          <p:nvPicPr>
            <p:cNvPr id="10" name="図 9">
              <a:extLst>
                <a:ext uri="{FF2B5EF4-FFF2-40B4-BE49-F238E27FC236}">
                  <a16:creationId xmlns:a16="http://schemas.microsoft.com/office/drawing/2014/main" xmlns="" id="{468B8251-0AFC-D232-DC3D-1242A87BF6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9429" r="91571">
                          <a14:foregroundMark x1="11000" y1="30000" x2="16286" y2="32286"/>
                          <a14:foregroundMark x1="9571" y1="41286" x2="13000" y2="42714"/>
                          <a14:foregroundMark x1="9857" y1="57143" x2="15429" y2="53429"/>
                          <a14:foregroundMark x1="13857" y1="65571" x2="21714" y2="62143"/>
                          <a14:foregroundMark x1="85286" y1="33429" x2="89000" y2="32571"/>
                          <a14:foregroundMark x1="84000" y1="38714" x2="86714" y2="38714"/>
                          <a14:foregroundMark x1="87000" y1="47000" x2="91286" y2="49714"/>
                          <a14:foregroundMark x1="85571" y1="61000" x2="91571" y2="62714"/>
                          <a14:backgroundMark x1="35714" y1="38714" x2="59714" y2="38714"/>
                          <a14:backgroundMark x1="59714" y1="38714" x2="58857" y2="50714"/>
                          <a14:backgroundMark x1="58857" y1="50714" x2="40429" y2="51571"/>
                          <a14:backgroundMark x1="40429" y1="51571" x2="34571" y2="41143"/>
                          <a14:backgroundMark x1="34571" y1="41143" x2="34714" y2="40429"/>
                        </a14:backgroundRemoval>
                      </a14:imgEffect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075" t="24968" r="17840" b="18926"/>
            <a:stretch/>
          </p:blipFill>
          <p:spPr>
            <a:xfrm>
              <a:off x="7718705" y="1829029"/>
              <a:ext cx="1001572" cy="948393"/>
            </a:xfrm>
            <a:prstGeom prst="rect">
              <a:avLst/>
            </a:prstGeom>
          </p:spPr>
        </p:pic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xmlns="" id="{149E9080-9D2E-D957-3778-2D1D2BEC81BD}"/>
                </a:ext>
              </a:extLst>
            </p:cNvPr>
            <p:cNvSpPr/>
            <p:nvPr/>
          </p:nvSpPr>
          <p:spPr>
            <a:xfrm>
              <a:off x="7871881" y="1955903"/>
              <a:ext cx="599458" cy="3846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xmlns="" id="{3B9D3272-9FE5-45D1-B851-D8BE95044BB4}"/>
              </a:ext>
            </a:extLst>
          </p:cNvPr>
          <p:cNvSpPr/>
          <p:nvPr/>
        </p:nvSpPr>
        <p:spPr>
          <a:xfrm>
            <a:off x="41292" y="1238251"/>
            <a:ext cx="685799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4000" dirty="0">
                <a:ln w="9525">
                  <a:noFill/>
                  <a:prstDash val="solid"/>
                </a:ln>
                <a:solidFill>
                  <a:srgbClr val="0070C0"/>
                </a:solidFill>
                <a:effectLst>
                  <a:glow rad="190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J-</a:t>
            </a:r>
            <a:r>
              <a:rPr kumimoji="1" lang="en-US" altLang="ja-JP" sz="4000" dirty="0" err="1">
                <a:ln w="9525">
                  <a:noFill/>
                  <a:prstDash val="solid"/>
                </a:ln>
                <a:solidFill>
                  <a:srgbClr val="0070C0"/>
                </a:solidFill>
                <a:effectLst>
                  <a:glow rad="190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PlatPat</a:t>
            </a:r>
            <a:r>
              <a:rPr kumimoji="1" lang="ja-JP" altLang="en-US" sz="4000" dirty="0">
                <a:ln w="9525">
                  <a:noFill/>
                  <a:prstDash val="solid"/>
                </a:ln>
                <a:solidFill>
                  <a:srgbClr val="0070C0"/>
                </a:solidFill>
                <a:effectLst>
                  <a:glow rad="190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実習講座</a:t>
            </a:r>
            <a:r>
              <a:rPr kumimoji="1" lang="en-US" altLang="ja-JP" sz="4000" dirty="0">
                <a:ln w="9525">
                  <a:noFill/>
                  <a:prstDash val="solid"/>
                </a:ln>
                <a:solidFill>
                  <a:srgbClr val="0070C0"/>
                </a:solidFill>
                <a:effectLst>
                  <a:glow rad="190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Ⅰ</a:t>
            </a:r>
          </a:p>
          <a:p>
            <a:pPr algn="ctr"/>
            <a:r>
              <a:rPr kumimoji="1" lang="ja-JP" altLang="en-US" sz="2400" b="1" dirty="0">
                <a:ln w="9525">
                  <a:noFill/>
                  <a:prstDash val="solid"/>
                </a:ln>
                <a:solidFill>
                  <a:srgbClr val="0070C0"/>
                </a:solidFill>
                <a:effectLst>
                  <a:glow rad="190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（特許・実用新案編）</a:t>
            </a:r>
            <a:endParaRPr lang="ja-JP" altLang="en-US" sz="1400" b="1" dirty="0">
              <a:ln w="9525">
                <a:noFill/>
                <a:prstDash val="solid"/>
              </a:ln>
              <a:solidFill>
                <a:srgbClr val="0070C0"/>
              </a:solidFill>
              <a:effectLst>
                <a:glow rad="1905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吹き出し: 円形 25">
            <a:extLst>
              <a:ext uri="{FF2B5EF4-FFF2-40B4-BE49-F238E27FC236}">
                <a16:creationId xmlns:a16="http://schemas.microsoft.com/office/drawing/2014/main" xmlns="" id="{92104076-4C33-758A-ECAB-C2CA1B76411C}"/>
              </a:ext>
            </a:extLst>
          </p:cNvPr>
          <p:cNvSpPr/>
          <p:nvPr/>
        </p:nvSpPr>
        <p:spPr>
          <a:xfrm>
            <a:off x="591983" y="476439"/>
            <a:ext cx="1950732" cy="815425"/>
          </a:xfrm>
          <a:prstGeom prst="wedgeEllipseCallout">
            <a:avLst>
              <a:gd name="adj1" fmla="val 41667"/>
              <a:gd name="adj2" fmla="val 54950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xmlns="" id="{B4132202-6713-0436-32AE-B04FA5C08C1D}"/>
              </a:ext>
            </a:extLst>
          </p:cNvPr>
          <p:cNvSpPr/>
          <p:nvPr/>
        </p:nvSpPr>
        <p:spPr>
          <a:xfrm>
            <a:off x="325920" y="543632"/>
            <a:ext cx="2482858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17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ja-JP" altLang="en-US" sz="1700" b="1" dirty="0">
                <a:ln w="9525">
                  <a:noFill/>
                  <a:prstDash val="solid"/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知的財産</a:t>
            </a:r>
            <a:endParaRPr kumimoji="1" lang="en-US" altLang="ja-JP" sz="1700" b="1" dirty="0">
              <a:ln w="9525">
                <a:noFill/>
                <a:prstDash val="solid"/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700" dirty="0">
                <a:ln w="9525">
                  <a:noFill/>
                  <a:prstDash val="solid"/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情報検索のための</a:t>
            </a:r>
            <a:endParaRPr lang="ja-JP" altLang="en-US" sz="1700" dirty="0">
              <a:ln w="9525">
                <a:noFill/>
                <a:prstDash val="solid"/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xmlns="" id="{ED96BF87-B0C0-4F79-886A-0D9F135C2A9F}"/>
              </a:ext>
            </a:extLst>
          </p:cNvPr>
          <p:cNvSpPr/>
          <p:nvPr/>
        </p:nvSpPr>
        <p:spPr>
          <a:xfrm>
            <a:off x="541534" y="113107"/>
            <a:ext cx="1004807" cy="5627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令和４年度</a:t>
            </a:r>
            <a:endParaRPr kumimoji="1"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xmlns="" id="{034BDBD1-074B-469F-AAA7-AAA4F67BA51F}"/>
              </a:ext>
            </a:extLst>
          </p:cNvPr>
          <p:cNvSpPr/>
          <p:nvPr/>
        </p:nvSpPr>
        <p:spPr>
          <a:xfrm>
            <a:off x="507431" y="7802785"/>
            <a:ext cx="6092053" cy="1970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endParaRPr kumimoji="1"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16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この技術はうちの会社だけのものだろうか？</a:t>
            </a:r>
            <a:endParaRPr kumimoji="1" lang="en-US" altLang="ja-JP" sz="1600" b="1" u="sng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　</a:t>
            </a:r>
            <a:r>
              <a:rPr kumimoji="1" lang="ja-JP" altLang="en-US" sz="1400" b="1" dirty="0">
                <a:solidFill>
                  <a:srgbClr val="0070C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特許庁への出願前に知財情報を検索！ </a:t>
            </a: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→　</a:t>
            </a:r>
            <a:r>
              <a:rPr kumimoji="1" lang="ja-JP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調査経費の節減に</a:t>
            </a:r>
            <a:r>
              <a:rPr kumimoji="1" lang="en-US" altLang="ja-JP" sz="1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!</a:t>
            </a:r>
            <a:r>
              <a:rPr kumimoji="1" lang="ja-JP" alt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400" b="1" u="sng" dirty="0">
              <a:solidFill>
                <a:schemeClr val="tx1">
                  <a:lumMod val="95000"/>
                  <a:lumOff val="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1400" u="sng" dirty="0"/>
              <a:t> </a:t>
            </a:r>
            <a:endParaRPr kumimoji="1"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16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他社の研究開発動向を知りたいのだが？ </a:t>
            </a:r>
            <a:endParaRPr kumimoji="1" lang="en-US" altLang="ja-JP" sz="1600" b="1" u="sng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400" b="1" dirty="0">
                <a:solidFill>
                  <a:srgbClr val="0070C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  研究開発前に知財情報を先行調査検索！</a:t>
            </a:r>
            <a:r>
              <a:rPr kumimoji="1" lang="en-US" altLang="ja-JP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 </a:t>
            </a: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→　</a:t>
            </a:r>
            <a:r>
              <a:rPr kumimoji="1" lang="ja-JP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研究開発のヒントに</a:t>
            </a:r>
            <a:r>
              <a:rPr kumimoji="1" lang="en-US" altLang="ja-JP" sz="1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!</a:t>
            </a:r>
          </a:p>
          <a:p>
            <a:endParaRPr kumimoji="1" lang="en-US" altLang="ja-JP" sz="1400" b="1" u="sng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endParaRPr kumimoji="1"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xmlns="" id="{6CA10875-A05C-941C-9F05-4B8F3CD5B40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1438" y="7880928"/>
            <a:ext cx="395119" cy="458665"/>
          </a:xfrm>
          <a:prstGeom prst="rect">
            <a:avLst/>
          </a:prstGeom>
          <a:ln>
            <a:noFill/>
          </a:ln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xmlns="" id="{01DF279D-0004-5658-54D0-588A4C5F2BD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79" y="8649247"/>
            <a:ext cx="397659" cy="461614"/>
          </a:xfrm>
          <a:prstGeom prst="rect">
            <a:avLst/>
          </a:prstGeom>
        </p:spPr>
      </p:pic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xmlns="" id="{A2DE2E49-AD5A-FD52-4580-C23618242C73}"/>
              </a:ext>
            </a:extLst>
          </p:cNvPr>
          <p:cNvGrpSpPr/>
          <p:nvPr/>
        </p:nvGrpSpPr>
        <p:grpSpPr>
          <a:xfrm>
            <a:off x="2653350" y="3443164"/>
            <a:ext cx="951757" cy="312381"/>
            <a:chOff x="2343415" y="7307248"/>
            <a:chExt cx="951757" cy="312381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xmlns="" id="{47D6E7F7-7624-D2C1-4B03-2A3809389D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498"/>
            <a:stretch/>
          </p:blipFill>
          <p:spPr>
            <a:xfrm flipV="1">
              <a:off x="2401042" y="7307248"/>
              <a:ext cx="738654" cy="277000"/>
            </a:xfrm>
            <a:prstGeom prst="rect">
              <a:avLst/>
            </a:prstGeom>
          </p:spPr>
        </p:pic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xmlns="" id="{CC040D7C-3D5E-41DA-E1E1-CBE98C47BEDB}"/>
                </a:ext>
              </a:extLst>
            </p:cNvPr>
            <p:cNvSpPr txBox="1"/>
            <p:nvPr/>
          </p:nvSpPr>
          <p:spPr>
            <a:xfrm>
              <a:off x="2343415" y="7311852"/>
              <a:ext cx="95175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+mn-cs"/>
                </a:rPr>
                <a:t>● 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日時</a:t>
              </a:r>
              <a:endPara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xmlns="" id="{0806B623-9EC6-81AB-FBAC-3DBF8B6A5022}"/>
              </a:ext>
            </a:extLst>
          </p:cNvPr>
          <p:cNvGrpSpPr/>
          <p:nvPr/>
        </p:nvGrpSpPr>
        <p:grpSpPr>
          <a:xfrm>
            <a:off x="2656537" y="4594231"/>
            <a:ext cx="951757" cy="312381"/>
            <a:chOff x="2343415" y="7307248"/>
            <a:chExt cx="951757" cy="312381"/>
          </a:xfrm>
        </p:grpSpPr>
        <p:pic>
          <p:nvPicPr>
            <p:cNvPr id="51" name="図 50">
              <a:extLst>
                <a:ext uri="{FF2B5EF4-FFF2-40B4-BE49-F238E27FC236}">
                  <a16:creationId xmlns:a16="http://schemas.microsoft.com/office/drawing/2014/main" xmlns="" id="{B35FF6F6-BF29-25B2-B8B7-F77B51AB189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498"/>
            <a:stretch/>
          </p:blipFill>
          <p:spPr>
            <a:xfrm flipV="1">
              <a:off x="2401042" y="7307248"/>
              <a:ext cx="738654" cy="277000"/>
            </a:xfrm>
            <a:prstGeom prst="rect">
              <a:avLst/>
            </a:prstGeom>
          </p:spPr>
        </p:pic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xmlns="" id="{E3006A62-0078-5937-5D69-896EEB1A56B2}"/>
                </a:ext>
              </a:extLst>
            </p:cNvPr>
            <p:cNvSpPr txBox="1"/>
            <p:nvPr/>
          </p:nvSpPr>
          <p:spPr>
            <a:xfrm>
              <a:off x="2343415" y="7311852"/>
              <a:ext cx="95175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+mn-cs"/>
                </a:rPr>
                <a:t>● </a:t>
              </a:r>
              <a:r>
                <a:rPr kumimoji="1" lang="ja-JP" altLang="en-US" sz="14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対象</a:t>
              </a:r>
              <a:endPara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xmlns="" id="{89B80CE5-E0A9-8DC6-3E61-0FBF74247DCE}"/>
              </a:ext>
            </a:extLst>
          </p:cNvPr>
          <p:cNvGrpSpPr/>
          <p:nvPr/>
        </p:nvGrpSpPr>
        <p:grpSpPr>
          <a:xfrm>
            <a:off x="2658108" y="3981187"/>
            <a:ext cx="951757" cy="312381"/>
            <a:chOff x="2343415" y="7307248"/>
            <a:chExt cx="951757" cy="312381"/>
          </a:xfrm>
        </p:grpSpPr>
        <p:pic>
          <p:nvPicPr>
            <p:cNvPr id="54" name="図 53">
              <a:extLst>
                <a:ext uri="{FF2B5EF4-FFF2-40B4-BE49-F238E27FC236}">
                  <a16:creationId xmlns:a16="http://schemas.microsoft.com/office/drawing/2014/main" xmlns="" id="{C30372E6-31A1-B41F-2462-D0BA86743B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498"/>
            <a:stretch/>
          </p:blipFill>
          <p:spPr>
            <a:xfrm flipV="1">
              <a:off x="2401042" y="7307248"/>
              <a:ext cx="738654" cy="277000"/>
            </a:xfrm>
            <a:prstGeom prst="rect">
              <a:avLst/>
            </a:prstGeom>
          </p:spPr>
        </p:pic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xmlns="" id="{416DF19D-54CF-5AC9-8D4D-9575B2FDBF42}"/>
                </a:ext>
              </a:extLst>
            </p:cNvPr>
            <p:cNvSpPr txBox="1"/>
            <p:nvPr/>
          </p:nvSpPr>
          <p:spPr>
            <a:xfrm>
              <a:off x="2343415" y="7311852"/>
              <a:ext cx="95175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+mn-cs"/>
                </a:rPr>
                <a:t>● 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場所</a:t>
              </a:r>
              <a:endPara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xmlns="" id="{A5AFDC3A-0FD8-C9F9-1368-ABF2C691392E}"/>
              </a:ext>
            </a:extLst>
          </p:cNvPr>
          <p:cNvGrpSpPr/>
          <p:nvPr/>
        </p:nvGrpSpPr>
        <p:grpSpPr>
          <a:xfrm>
            <a:off x="2707732" y="5852250"/>
            <a:ext cx="951757" cy="307777"/>
            <a:chOff x="2343415" y="7282356"/>
            <a:chExt cx="951757" cy="307777"/>
          </a:xfrm>
        </p:grpSpPr>
        <p:pic>
          <p:nvPicPr>
            <p:cNvPr id="57" name="図 56">
              <a:extLst>
                <a:ext uri="{FF2B5EF4-FFF2-40B4-BE49-F238E27FC236}">
                  <a16:creationId xmlns:a16="http://schemas.microsoft.com/office/drawing/2014/main" xmlns="" id="{8FE42A44-E240-B313-BA83-CC9DDC9C8E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498"/>
            <a:stretch/>
          </p:blipFill>
          <p:spPr>
            <a:xfrm flipV="1">
              <a:off x="2401042" y="7307248"/>
              <a:ext cx="738654" cy="277000"/>
            </a:xfrm>
            <a:prstGeom prst="rect">
              <a:avLst/>
            </a:prstGeom>
          </p:spPr>
        </p:pic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xmlns="" id="{62F0395F-39DA-9AF2-3F22-11B4E31BC588}"/>
                </a:ext>
              </a:extLst>
            </p:cNvPr>
            <p:cNvSpPr txBox="1"/>
            <p:nvPr/>
          </p:nvSpPr>
          <p:spPr>
            <a:xfrm>
              <a:off x="2343415" y="7282356"/>
              <a:ext cx="95175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+mn-cs"/>
                </a:rPr>
                <a:t>● 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内容</a:t>
              </a:r>
              <a:endPara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xmlns="" id="{8DCA82C8-814D-AEDA-BC2E-572C58673F92}"/>
              </a:ext>
            </a:extLst>
          </p:cNvPr>
          <p:cNvGrpSpPr/>
          <p:nvPr/>
        </p:nvGrpSpPr>
        <p:grpSpPr>
          <a:xfrm>
            <a:off x="2714164" y="6713335"/>
            <a:ext cx="951757" cy="312381"/>
            <a:chOff x="2343415" y="7307248"/>
            <a:chExt cx="951757" cy="312381"/>
          </a:xfrm>
        </p:grpSpPr>
        <p:pic>
          <p:nvPicPr>
            <p:cNvPr id="60" name="図 59">
              <a:extLst>
                <a:ext uri="{FF2B5EF4-FFF2-40B4-BE49-F238E27FC236}">
                  <a16:creationId xmlns:a16="http://schemas.microsoft.com/office/drawing/2014/main" xmlns="" id="{A3AEBCC6-64AA-D353-89F8-84DDDB1FC9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498"/>
            <a:stretch/>
          </p:blipFill>
          <p:spPr>
            <a:xfrm flipV="1">
              <a:off x="2401042" y="7307248"/>
              <a:ext cx="738654" cy="277000"/>
            </a:xfrm>
            <a:prstGeom prst="rect">
              <a:avLst/>
            </a:prstGeom>
          </p:spPr>
        </p:pic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xmlns="" id="{17D5C818-823A-5290-D76F-0AFF8C9ED802}"/>
                </a:ext>
              </a:extLst>
            </p:cNvPr>
            <p:cNvSpPr txBox="1"/>
            <p:nvPr/>
          </p:nvSpPr>
          <p:spPr>
            <a:xfrm>
              <a:off x="2343415" y="7311852"/>
              <a:ext cx="95175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+mn-cs"/>
                </a:rPr>
                <a:t>● </a:t>
              </a:r>
              <a:r>
                <a:rPr kumimoji="1" lang="ja-JP" altLang="en-US" sz="14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定員</a:t>
              </a:r>
              <a:endPara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xmlns="" id="{4090E475-4872-486B-8DA2-A19A40832B04}"/>
              </a:ext>
            </a:extLst>
          </p:cNvPr>
          <p:cNvSpPr/>
          <p:nvPr/>
        </p:nvSpPr>
        <p:spPr>
          <a:xfrm>
            <a:off x="206622" y="6042376"/>
            <a:ext cx="2119274" cy="734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三浦特許商標事務所　所長</a:t>
            </a:r>
            <a:endParaRPr kumimoji="1" lang="en-US" altLang="ja-JP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三浦　誠一</a:t>
            </a:r>
            <a:r>
              <a:rPr kumimoji="1" lang="ja-JP" altLang="en-US" sz="105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弁理士</a:t>
            </a:r>
            <a:endParaRPr kumimoji="1" lang="en-US" altLang="ja-JP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2612ED6-3E1A-4719-A5E7-55654167C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2145" y="9280"/>
            <a:ext cx="1271407" cy="648037"/>
          </a:xfr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  加  費</a:t>
            </a:r>
            <a:r>
              <a:rPr kumimoji="1" lang="en-US" altLang="ja-JP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テキスト代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xmlns="" id="{22612ED6-3E1A-4719-A5E7-55654167C7B4}"/>
              </a:ext>
            </a:extLst>
          </p:cNvPr>
          <p:cNvSpPr txBox="1">
            <a:spLocks/>
          </p:cNvSpPr>
          <p:nvPr/>
        </p:nvSpPr>
        <p:spPr>
          <a:xfrm>
            <a:off x="5616480" y="469898"/>
            <a:ext cx="1067176" cy="671635"/>
          </a:xfrm>
          <a:prstGeom prst="rect">
            <a:avLst/>
          </a:prstGeom>
          <a:noFill/>
          <a:ln w="28575" cap="flat" cmpd="sng" algn="ctr">
            <a:noFill/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 料</a:t>
            </a:r>
          </a:p>
        </p:txBody>
      </p:sp>
    </p:spTree>
    <p:extLst>
      <p:ext uri="{BB962C8B-B14F-4D97-AF65-F5344CB8AC3E}">
        <p14:creationId xmlns:p14="http://schemas.microsoft.com/office/powerpoint/2010/main" val="1620179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E4119B6-F708-45D3-856A-986628454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24795" y="-124327"/>
            <a:ext cx="7351292" cy="10201777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endParaRPr lang="ja-JP" altLang="ja-JP" sz="1800" kern="100" dirty="0">
              <a:latin typeface="ＦＡ ポップＢ" panose="040B0809000000000000" pitchFamily="49" charset="-128"/>
              <a:ea typeface="ＦＡ ポップＢ" panose="040B0809000000000000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</a:t>
            </a:r>
            <a:r>
              <a:rPr lang="ja-JP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下記申込事項に必要事項を記入し、電子メールにてお申し込みください。</a:t>
            </a:r>
            <a:r>
              <a:rPr lang="ja-JP" altLang="ja-JP" sz="11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lang="en-US" altLang="ja-JP" sz="11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 algn="ctr">
              <a:buNone/>
            </a:pPr>
            <a:r>
              <a:rPr lang="en-US" altLang="ja-JP" sz="1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E-mail</a:t>
            </a:r>
            <a:r>
              <a:rPr lang="ja-JP" altLang="ja-JP" sz="1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：</a:t>
            </a:r>
            <a:r>
              <a:rPr lang="en-US" altLang="ja-JP" sz="1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akira_nakano@aomori-ipc.jp</a:t>
            </a:r>
          </a:p>
          <a:p>
            <a:pPr marL="0" indent="0" algn="ctr">
              <a:buNone/>
            </a:pPr>
            <a:endParaRPr lang="en-US" altLang="ja-JP" sz="1100" b="1" u="sng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</a:t>
            </a:r>
            <a:r>
              <a:rPr lang="ja-JP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〒</a:t>
            </a:r>
            <a:r>
              <a:rPr lang="en-US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030-8570 </a:t>
            </a: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</a:t>
            </a:r>
            <a:r>
              <a:rPr lang="ja-JP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青森市長島一丁目１番１号　青森県庁北棟１</a:t>
            </a:r>
            <a:r>
              <a:rPr lang="en-US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F</a:t>
            </a:r>
            <a:r>
              <a:rPr lang="ja-JP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青森県知的財産支援センター内　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　　　　　　　　　　　　　　  　</a:t>
            </a:r>
            <a:r>
              <a:rPr lang="ja-JP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一般社団法人 青森県発明協会　担当：中野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 algn="ctr">
              <a:buNone/>
            </a:pPr>
            <a:r>
              <a:rPr lang="ja-JP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ＴＥＬ：０１７－７６２－７３５１　　ＦＡＸ：０１７－７６２－７３５２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 algn="ctr">
              <a:buNone/>
            </a:pP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 algn="ctr">
              <a:buNone/>
            </a:pP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 algn="ctr">
              <a:buNone/>
            </a:pPr>
            <a:r>
              <a:rPr lang="ja-JP" altLang="en-US" sz="16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８</a:t>
            </a:r>
            <a:r>
              <a:rPr lang="ja-JP" altLang="ja-JP" sz="16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月</a:t>
            </a:r>
            <a:r>
              <a:rPr lang="ja-JP" altLang="en-US" sz="16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２５</a:t>
            </a:r>
            <a:r>
              <a:rPr lang="ja-JP" altLang="ja-JP" sz="16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</a:t>
            </a:r>
            <a:r>
              <a:rPr lang="ja-JP" altLang="ja-JP" sz="1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</a:t>
            </a:r>
            <a:r>
              <a:rPr lang="ja-JP" altLang="en-US" sz="1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木</a:t>
            </a:r>
            <a:r>
              <a:rPr lang="ja-JP" altLang="ja-JP" sz="1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）</a:t>
            </a:r>
            <a:r>
              <a: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 </a:t>
            </a:r>
            <a:endParaRPr lang="ja-JP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</a:t>
            </a:r>
            <a:r>
              <a:rPr lang="ja-JP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※申込期限が過ぎていても、定員に余裕があれば受付いたしますので御連絡ください。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■氏名</a:t>
            </a:r>
            <a:r>
              <a:rPr lang="en-US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</a:t>
            </a: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ﾌﾘｶﾞﾅ</a:t>
            </a:r>
            <a:r>
              <a:rPr lang="en-US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)</a:t>
            </a:r>
            <a:r>
              <a:rPr lang="ja-JP" altLang="en-US" sz="1200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　　　　　　　　　　　　　　　　　　　　　　　　　　　　　　　　　　　　　　　　　　　　　　　　　　　　　　　　　　　</a:t>
            </a: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　　　　　　　　　　　　　　　　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■住所　 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〒　　－</a:t>
            </a: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■勤務先等　　　　　　　　　　　　　　　　　　　　　　　　　　　　　　　　　　　　　　　　　　　　　　　　　　　　　　　　　</a:t>
            </a:r>
          </a:p>
          <a:p>
            <a:pPr marL="0" indent="0">
              <a:buNone/>
            </a:pP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■電話番号　　　　　　　　　　　　　　　　■ﾒｰﾙｱﾄﾞﾚｽ　　　　　　　　　　　　　　　　　　　　　　　　　　　　　　　　　　　　　　　　　　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lang="ja-JP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ja-JP" altLang="ja-JP" sz="11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xmlns="" id="{3092F4AD-FE5C-4FDD-B80A-FD4718EDB455}"/>
              </a:ext>
            </a:extLst>
          </p:cNvPr>
          <p:cNvSpPr/>
          <p:nvPr/>
        </p:nvSpPr>
        <p:spPr>
          <a:xfrm>
            <a:off x="508819" y="7964651"/>
            <a:ext cx="6053862" cy="1600251"/>
          </a:xfrm>
          <a:prstGeom prst="roundRect">
            <a:avLst>
              <a:gd name="adj" fmla="val 8744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" name="Group 51">
            <a:extLst>
              <a:ext uri="{FF2B5EF4-FFF2-40B4-BE49-F238E27FC236}">
                <a16:creationId xmlns:a16="http://schemas.microsoft.com/office/drawing/2014/main" xmlns="" id="{20007BEF-5620-4E48-B5BF-358F13010141}"/>
              </a:ext>
            </a:extLst>
          </p:cNvPr>
          <p:cNvGrpSpPr>
            <a:grpSpLocks/>
          </p:cNvGrpSpPr>
          <p:nvPr/>
        </p:nvGrpSpPr>
        <p:grpSpPr bwMode="auto">
          <a:xfrm>
            <a:off x="229789" y="341089"/>
            <a:ext cx="6497123" cy="4200656"/>
            <a:chOff x="837" y="8707"/>
            <a:chExt cx="9896" cy="7082"/>
          </a:xfrm>
        </p:grpSpPr>
        <p:sp>
          <p:nvSpPr>
            <p:cNvPr id="5" name="Text Box 41">
              <a:extLst>
                <a:ext uri="{FF2B5EF4-FFF2-40B4-BE49-F238E27FC236}">
                  <a16:creationId xmlns:a16="http://schemas.microsoft.com/office/drawing/2014/main" xmlns="" id="{2BF0E096-1540-4F28-9F8B-6B51A0B46C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7" y="8734"/>
              <a:ext cx="9880" cy="576"/>
            </a:xfrm>
            <a:prstGeom prst="rect">
              <a:avLst/>
            </a:prstGeom>
            <a:solidFill>
              <a:srgbClr val="FFD1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6200" tIns="9525" rIns="76200" bIns="952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200" kern="100" dirty="0">
                  <a:effectLst/>
                  <a:latin typeface="ＦＡ ポップＢ" panose="040B0809000000000000" pitchFamily="49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■ 　　お　申　込　み　先　　 ■</a:t>
              </a:r>
              <a:endParaRPr lang="ja-JP" sz="1050" kern="100" dirty="0">
                <a:effectLst/>
                <a:latin typeface="ＦＡ ポップＢ" panose="040B0809000000000000" pitchFamily="49" charset="-128"/>
                <a:ea typeface="ＦＡ ポップＢ" panose="040B0809000000000000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42">
              <a:extLst>
                <a:ext uri="{FF2B5EF4-FFF2-40B4-BE49-F238E27FC236}">
                  <a16:creationId xmlns:a16="http://schemas.microsoft.com/office/drawing/2014/main" xmlns="" id="{597DEC2D-646C-4A27-8579-9DE725939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" y="8707"/>
              <a:ext cx="9880" cy="621"/>
            </a:xfrm>
            <a:prstGeom prst="rect">
              <a:avLst/>
            </a:prstGeom>
            <a:noFill/>
            <a:ln w="19050">
              <a:solidFill>
                <a:schemeClr val="tx2">
                  <a:lumMod val="5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endParaRPr lang="ja-JP" altLang="en-US" dirty="0"/>
            </a:p>
          </p:txBody>
        </p:sp>
        <p:sp>
          <p:nvSpPr>
            <p:cNvPr id="7" name="Text Box 41">
              <a:extLst>
                <a:ext uri="{FF2B5EF4-FFF2-40B4-BE49-F238E27FC236}">
                  <a16:creationId xmlns:a16="http://schemas.microsoft.com/office/drawing/2014/main" xmlns="" id="{94FD08BD-A63D-47B7-BC66-117CEA4975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7" y="12676"/>
              <a:ext cx="9880" cy="572"/>
            </a:xfrm>
            <a:prstGeom prst="rect">
              <a:avLst/>
            </a:prstGeom>
            <a:solidFill>
              <a:srgbClr val="FFD1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6200" tIns="9525" rIns="76200" bIns="952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200" kern="100" dirty="0">
                  <a:effectLst/>
                  <a:latin typeface="ＦＡ ポップＢ" panose="040B0809000000000000" pitchFamily="49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■ 　　</a:t>
              </a:r>
              <a:r>
                <a:rPr lang="ja-JP" altLang="en-US" sz="1200" kern="100" dirty="0">
                  <a:effectLst/>
                  <a:latin typeface="ＦＡ ポップＢ" panose="040B0809000000000000" pitchFamily="49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申　込　期　限</a:t>
              </a:r>
              <a:r>
                <a:rPr lang="ja-JP" sz="1200" kern="100" dirty="0">
                  <a:effectLst/>
                  <a:latin typeface="ＦＡ ポップＢ" panose="040B0809000000000000" pitchFamily="49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 ■</a:t>
              </a:r>
              <a:endParaRPr lang="ja-JP" sz="1050" kern="100" dirty="0">
                <a:effectLst/>
                <a:latin typeface="ＦＡ ポップＢ" panose="040B0809000000000000" pitchFamily="49" charset="-128"/>
                <a:ea typeface="ＦＡ ポップＢ" panose="040B0809000000000000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42">
              <a:extLst>
                <a:ext uri="{FF2B5EF4-FFF2-40B4-BE49-F238E27FC236}">
                  <a16:creationId xmlns:a16="http://schemas.microsoft.com/office/drawing/2014/main" xmlns="" id="{3A2865C0-2B44-4193-9EDA-CFBAC53C0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" y="12640"/>
              <a:ext cx="9880" cy="645"/>
            </a:xfrm>
            <a:prstGeom prst="rect">
              <a:avLst/>
            </a:prstGeom>
            <a:noFill/>
            <a:ln w="19050">
              <a:solidFill>
                <a:schemeClr val="tx2">
                  <a:lumMod val="5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endParaRPr lang="ja-JP" altLang="en-US" dirty="0"/>
            </a:p>
          </p:txBody>
        </p:sp>
        <p:sp>
          <p:nvSpPr>
            <p:cNvPr id="9" name="Text Box 41">
              <a:extLst>
                <a:ext uri="{FF2B5EF4-FFF2-40B4-BE49-F238E27FC236}">
                  <a16:creationId xmlns:a16="http://schemas.microsoft.com/office/drawing/2014/main" xmlns="" id="{97F0F12F-3C48-4C5E-8C8C-48B401F6D8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" y="15170"/>
              <a:ext cx="9880" cy="619"/>
            </a:xfrm>
            <a:prstGeom prst="rect">
              <a:avLst/>
            </a:prstGeom>
            <a:solidFill>
              <a:srgbClr val="FFD13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76200" tIns="9525" rIns="76200" bIns="9525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200" kern="100" dirty="0">
                  <a:effectLst/>
                  <a:latin typeface="ＦＡ ポップＢ" panose="040B0809000000000000" pitchFamily="49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■ 　　</a:t>
              </a:r>
              <a:r>
                <a:rPr lang="ja-JP" altLang="en-US" sz="1200" kern="100" dirty="0">
                  <a:effectLst/>
                  <a:latin typeface="ＦＡ ポップＢ" panose="040B0809000000000000" pitchFamily="49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申　込　事　項</a:t>
              </a:r>
              <a:r>
                <a:rPr lang="ja-JP" sz="1200" kern="100" dirty="0">
                  <a:effectLst/>
                  <a:latin typeface="ＦＡ ポップＢ" panose="040B0809000000000000" pitchFamily="49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 ■</a:t>
              </a:r>
              <a:endParaRPr lang="ja-JP" sz="1050" kern="100" dirty="0">
                <a:effectLst/>
                <a:latin typeface="ＦＡ ポップＢ" panose="040B0809000000000000" pitchFamily="49" charset="-128"/>
                <a:ea typeface="ＦＡ ポップＢ" panose="040B0809000000000000" pitchFamily="49" charset="-128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xmlns="" id="{B3434630-D8C8-4134-BED3-20C443F5CCB0}"/>
              </a:ext>
            </a:extLst>
          </p:cNvPr>
          <p:cNvCxnSpPr/>
          <p:nvPr/>
        </p:nvCxnSpPr>
        <p:spPr>
          <a:xfrm>
            <a:off x="457199" y="5319966"/>
            <a:ext cx="62443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xmlns="" id="{2D8410CD-3439-489D-A5D9-58A6401635B0}"/>
              </a:ext>
            </a:extLst>
          </p:cNvPr>
          <p:cNvCxnSpPr>
            <a:cxnSpLocks/>
          </p:cNvCxnSpPr>
          <p:nvPr/>
        </p:nvCxnSpPr>
        <p:spPr>
          <a:xfrm>
            <a:off x="442099" y="6163686"/>
            <a:ext cx="62849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xmlns="" id="{F800FF56-663B-4B0A-BD4F-D700C4F04AC0}"/>
              </a:ext>
            </a:extLst>
          </p:cNvPr>
          <p:cNvCxnSpPr>
            <a:cxnSpLocks/>
          </p:cNvCxnSpPr>
          <p:nvPr/>
        </p:nvCxnSpPr>
        <p:spPr>
          <a:xfrm>
            <a:off x="453109" y="6835944"/>
            <a:ext cx="63000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xmlns="" id="{9827BFD1-FBDC-47F3-B223-9571D94181F1}"/>
              </a:ext>
            </a:extLst>
          </p:cNvPr>
          <p:cNvCxnSpPr>
            <a:cxnSpLocks/>
          </p:cNvCxnSpPr>
          <p:nvPr/>
        </p:nvCxnSpPr>
        <p:spPr>
          <a:xfrm>
            <a:off x="508819" y="7498085"/>
            <a:ext cx="63000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xmlns="" id="{2C9B03C5-F921-FE93-161C-327A565427CD}"/>
              </a:ext>
            </a:extLst>
          </p:cNvPr>
          <p:cNvSpPr txBox="1"/>
          <p:nvPr/>
        </p:nvSpPr>
        <p:spPr>
          <a:xfrm>
            <a:off x="635387" y="8026999"/>
            <a:ext cx="5800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知的財産に関し、業務上困っていること、日頃疑問に思っていること、講師への質問等がありましたら、自由に記入ください。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99211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1332</TotalTime>
  <Words>100</Words>
  <Application>Microsoft Office PowerPoint</Application>
  <PresentationFormat>A4 210 x 297 mm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8" baseType="lpstr">
      <vt:lpstr>AR教科書体M</vt:lpstr>
      <vt:lpstr>BIZ UDPゴシック</vt:lpstr>
      <vt:lpstr>ＦＡ ポップＢ</vt:lpstr>
      <vt:lpstr>HGP創英角ｺﾞｼｯｸUB</vt:lpstr>
      <vt:lpstr>UD デジタル 教科書体 N-B</vt:lpstr>
      <vt:lpstr>UD デジタル 教科書体 NK-B</vt:lpstr>
      <vt:lpstr>UD デジタル 教科書体 NK-R</vt:lpstr>
      <vt:lpstr>UD デジタル 教科書体 NP-R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参  加  費 テキスト代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広域連携による 知財ビギナー支援</dc:title>
  <dc:creator>201op</dc:creator>
  <cp:lastModifiedBy>HATSUMEI202</cp:lastModifiedBy>
  <cp:revision>117</cp:revision>
  <cp:lastPrinted>2022-07-21T00:56:48Z</cp:lastPrinted>
  <dcterms:created xsi:type="dcterms:W3CDTF">2020-07-31T05:08:19Z</dcterms:created>
  <dcterms:modified xsi:type="dcterms:W3CDTF">2022-07-21T01:05:07Z</dcterms:modified>
</cp:coreProperties>
</file>