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4A06C48-C7CC-4863-984F-ED5041A90CA6}">
          <p14:sldIdLst>
            <p14:sldId id="260"/>
          </p14:sldIdLst>
        </p14:section>
        <p14:section name="タイトルなしのセクション" id="{AF921163-0D7A-4D0D-AA71-9E93F1EE8FB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1op" initials="2" lastIdx="3" clrIdx="0">
    <p:extLst>
      <p:ext uri="{19B8F6BF-5375-455C-9EA6-DF929625EA0E}">
        <p15:presenceInfo xmlns:p15="http://schemas.microsoft.com/office/powerpoint/2012/main" userId="201o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FFF"/>
    <a:srgbClr val="4472C4"/>
    <a:srgbClr val="0033CC"/>
    <a:srgbClr val="CDEAFF"/>
    <a:srgbClr val="FFFFCC"/>
    <a:srgbClr val="FFFF00"/>
    <a:srgbClr val="00C8EE"/>
    <a:srgbClr val="FF3399"/>
    <a:srgbClr val="E1FDFF"/>
    <a:srgbClr val="FF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>
        <p:scale>
          <a:sx n="109" d="100"/>
          <a:sy n="109" d="100"/>
        </p:scale>
        <p:origin x="816" y="-1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50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232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966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548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832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313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350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10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553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77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81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548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9520" y="543632"/>
            <a:ext cx="6858000" cy="9985088"/>
          </a:xfrm>
          <a:prstGeom prst="rect">
            <a:avLst/>
          </a:prstGeom>
        </p:spPr>
      </p:pic>
      <p:sp>
        <p:nvSpPr>
          <p:cNvPr id="23" name="角丸四角形 22"/>
          <p:cNvSpPr/>
          <p:nvPr/>
        </p:nvSpPr>
        <p:spPr>
          <a:xfrm>
            <a:off x="2351985" y="3023998"/>
            <a:ext cx="4342198" cy="4301402"/>
          </a:xfrm>
          <a:prstGeom prst="roundRect">
            <a:avLst>
              <a:gd name="adj" fmla="val 534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9" name="涙形 8"/>
          <p:cNvSpPr/>
          <p:nvPr/>
        </p:nvSpPr>
        <p:spPr>
          <a:xfrm>
            <a:off x="5364159" y="-187419"/>
            <a:ext cx="1624900" cy="1320609"/>
          </a:xfrm>
          <a:prstGeom prst="teardrop">
            <a:avLst/>
          </a:prstGeom>
          <a:solidFill>
            <a:schemeClr val="bg1"/>
          </a:solidFill>
          <a:ln w="76200">
            <a:solidFill>
              <a:srgbClr val="00C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xmlns="" id="{42B1CCCC-C5F8-94FB-3756-92CBF3E25B1B}"/>
              </a:ext>
            </a:extLst>
          </p:cNvPr>
          <p:cNvSpPr/>
          <p:nvPr/>
        </p:nvSpPr>
        <p:spPr>
          <a:xfrm>
            <a:off x="51008" y="7516220"/>
            <a:ext cx="6731748" cy="2114859"/>
          </a:xfrm>
          <a:prstGeom prst="roundRect">
            <a:avLst>
              <a:gd name="adj" fmla="val 4618"/>
            </a:avLst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64D00DCA-F7C1-4BE2-9A0A-671C6E618188}"/>
              </a:ext>
            </a:extLst>
          </p:cNvPr>
          <p:cNvSpPr/>
          <p:nvPr/>
        </p:nvSpPr>
        <p:spPr>
          <a:xfrm>
            <a:off x="0" y="9647871"/>
            <a:ext cx="685062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主催：青森県　実施：一般社団法人青森県発明協会</a:t>
            </a:r>
            <a:endParaRPr lang="ja-JP" alt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49151" y="5868615"/>
            <a:ext cx="679785" cy="357054"/>
            <a:chOff x="202210" y="5037957"/>
            <a:chExt cx="820986" cy="357054"/>
          </a:xfrm>
        </p:grpSpPr>
        <p:sp>
          <p:nvSpPr>
            <p:cNvPr id="4" name="円/楕円 3"/>
            <p:cNvSpPr/>
            <p:nvPr/>
          </p:nvSpPr>
          <p:spPr>
            <a:xfrm>
              <a:off x="214676" y="5037957"/>
              <a:ext cx="661603" cy="33936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xmlns="" id="{4090E475-4872-486B-8DA2-A19A40832B04}"/>
                </a:ext>
              </a:extLst>
            </p:cNvPr>
            <p:cNvSpPr/>
            <p:nvPr/>
          </p:nvSpPr>
          <p:spPr>
            <a:xfrm>
              <a:off x="202210" y="5055436"/>
              <a:ext cx="820986" cy="33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講師</a:t>
              </a:r>
              <a:endParaRPr kumimoji="1" lang="en-US" altLang="ja-JP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13CBF766-BC4C-B352-F99F-237B2A6235D5}"/>
              </a:ext>
            </a:extLst>
          </p:cNvPr>
          <p:cNvSpPr txBox="1"/>
          <p:nvPr/>
        </p:nvSpPr>
        <p:spPr>
          <a:xfrm>
            <a:off x="-111328" y="2315469"/>
            <a:ext cx="6864953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この</a:t>
            </a:r>
            <a:r>
              <a:rPr kumimoji="1" lang="ja-JP" altLang="en-US" sz="13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講習会</a:t>
            </a:r>
            <a:r>
              <a:rPr kumimoji="1" lang="ja-JP" altLang="en-US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は、特許情報プラットフォーム</a:t>
            </a:r>
            <a:r>
              <a:rPr kumimoji="1" lang="en-US" altLang="ja-JP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(J-</a:t>
            </a:r>
            <a:r>
              <a:rPr kumimoji="1" lang="en-US" altLang="ja-JP" sz="1300" b="1" dirty="0" err="1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PlatPat</a:t>
            </a:r>
            <a:r>
              <a:rPr kumimoji="1" lang="en-US" altLang="ja-JP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を初めて利用される方を</a:t>
            </a:r>
            <a:r>
              <a:rPr kumimoji="1" lang="ja-JP" altLang="en-US" sz="13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対象に</a:t>
            </a:r>
            <a:endParaRPr kumimoji="1" lang="en-US" altLang="ja-JP" sz="1300" b="1" dirty="0">
              <a:solidFill>
                <a:srgbClr val="0033CC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7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　　</a:t>
            </a:r>
            <a:r>
              <a:rPr kumimoji="1" lang="ja-JP" altLang="en-US" sz="13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</a:t>
            </a:r>
            <a:r>
              <a:rPr kumimoji="1" lang="ja-JP" altLang="en-US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kumimoji="1" lang="ja-JP" altLang="en-US" sz="13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パソコン</a:t>
            </a:r>
            <a:r>
              <a:rPr kumimoji="1" lang="ja-JP" altLang="en-US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を使用</a:t>
            </a:r>
            <a:r>
              <a:rPr kumimoji="1" lang="ja-JP" altLang="en-US" sz="13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した知的財産に関する検索</a:t>
            </a:r>
            <a:r>
              <a:rPr kumimoji="1" lang="ja-JP" altLang="en-US" sz="1300" b="1" dirty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方法の実習を行い、分かりやすく</a:t>
            </a:r>
            <a:r>
              <a:rPr kumimoji="1" lang="ja-JP" altLang="en-US" sz="13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御説</a:t>
            </a:r>
            <a:endParaRPr kumimoji="1" lang="en-US" altLang="ja-JP" sz="1300" b="1" dirty="0" smtClean="0">
              <a:solidFill>
                <a:srgbClr val="0033CC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300" b="1" dirty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300" b="1" dirty="0" smtClean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300" b="1" dirty="0" err="1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明</a:t>
            </a:r>
            <a:r>
              <a:rPr kumimoji="1" lang="ja-JP" altLang="en-US" sz="1300" b="1" dirty="0" err="1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</a:t>
            </a:r>
            <a:r>
              <a:rPr kumimoji="1" lang="ja-JP" altLang="en-US" sz="1300" b="1" dirty="0" smtClean="0">
                <a:solidFill>
                  <a:srgbClr val="0033CC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r>
              <a:rPr kumimoji="1" lang="ja-JP" altLang="en-US" sz="1300" b="1" dirty="0" smtClean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受講者</a:t>
            </a:r>
            <a:r>
              <a:rPr kumimoji="1" lang="en-US" altLang="ja-JP" sz="1300" b="1" dirty="0" smtClean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300" b="1" dirty="0" smtClean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</a:t>
            </a:r>
            <a:r>
              <a:rPr kumimoji="1" lang="en-US" altLang="ja-JP" sz="1300" b="1" dirty="0" smtClean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300" b="1" dirty="0" smtClean="0">
                <a:solidFill>
                  <a:srgbClr val="0033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人にパソコンを提供し、きめ細かな個別指導をいたします。</a:t>
            </a:r>
            <a:endParaRPr kumimoji="1" lang="en-US" altLang="ja-JP" sz="1300" b="1" dirty="0" smtClean="0">
              <a:solidFill>
                <a:srgbClr val="0033C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endParaRPr kumimoji="1" lang="ja-JP" altLang="en-US" sz="1300" b="1" dirty="0">
              <a:solidFill>
                <a:srgbClr val="0033CC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xmlns="" id="{0DC0424C-5407-78AB-28E9-DF56E807DCA0}"/>
              </a:ext>
            </a:extLst>
          </p:cNvPr>
          <p:cNvGrpSpPr/>
          <p:nvPr/>
        </p:nvGrpSpPr>
        <p:grpSpPr>
          <a:xfrm>
            <a:off x="93524" y="-56083"/>
            <a:ext cx="3259275" cy="2641628"/>
            <a:chOff x="7718705" y="1829029"/>
            <a:chExt cx="1001572" cy="948393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xmlns="" id="{468B8251-0AFC-D232-DC3D-1242A87BF6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9429" r="91571">
                          <a14:foregroundMark x1="11000" y1="30000" x2="16286" y2="32286"/>
                          <a14:foregroundMark x1="9571" y1="41286" x2="13000" y2="42714"/>
                          <a14:foregroundMark x1="9857" y1="57143" x2="15429" y2="53429"/>
                          <a14:foregroundMark x1="13857" y1="65571" x2="21714" y2="62143"/>
                          <a14:foregroundMark x1="85286" y1="33429" x2="89000" y2="32571"/>
                          <a14:foregroundMark x1="84000" y1="38714" x2="86714" y2="38714"/>
                          <a14:foregroundMark x1="87000" y1="47000" x2="91286" y2="49714"/>
                          <a14:foregroundMark x1="85571" y1="61000" x2="91571" y2="62714"/>
                          <a14:backgroundMark x1="35714" y1="38714" x2="59714" y2="38714"/>
                          <a14:backgroundMark x1="59714" y1="38714" x2="58857" y2="50714"/>
                          <a14:backgroundMark x1="58857" y1="50714" x2="40429" y2="51571"/>
                          <a14:backgroundMark x1="40429" y1="51571" x2="34571" y2="41143"/>
                          <a14:backgroundMark x1="34571" y1="41143" x2="34714" y2="40429"/>
                        </a14:backgroundRemoval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75" t="24968" r="17840" b="18926"/>
            <a:stretch/>
          </p:blipFill>
          <p:spPr>
            <a:xfrm>
              <a:off x="7718705" y="1829029"/>
              <a:ext cx="1001572" cy="948393"/>
            </a:xfrm>
            <a:prstGeom prst="rect">
              <a:avLst/>
            </a:prstGeom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xmlns="" id="{149E9080-9D2E-D957-3778-2D1D2BEC81BD}"/>
                </a:ext>
              </a:extLst>
            </p:cNvPr>
            <p:cNvSpPr/>
            <p:nvPr/>
          </p:nvSpPr>
          <p:spPr>
            <a:xfrm>
              <a:off x="7871881" y="1955903"/>
              <a:ext cx="599458" cy="3846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xmlns="" id="{3B9D3272-9FE5-45D1-B851-D8BE95044BB4}"/>
              </a:ext>
            </a:extLst>
          </p:cNvPr>
          <p:cNvSpPr/>
          <p:nvPr/>
        </p:nvSpPr>
        <p:spPr>
          <a:xfrm>
            <a:off x="41292" y="1238251"/>
            <a:ext cx="685799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4000" dirty="0">
                <a:ln w="9525">
                  <a:noFill/>
                  <a:prstDash val="solid"/>
                </a:ln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J-</a:t>
            </a:r>
            <a:r>
              <a:rPr kumimoji="1" lang="en-US" altLang="ja-JP" sz="4000" dirty="0" err="1">
                <a:ln w="9525">
                  <a:noFill/>
                  <a:prstDash val="solid"/>
                </a:ln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PlatPat</a:t>
            </a:r>
            <a:r>
              <a:rPr kumimoji="1" lang="ja-JP" altLang="en-US" sz="4000" dirty="0">
                <a:ln w="9525">
                  <a:noFill/>
                  <a:prstDash val="solid"/>
                </a:ln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実習講座</a:t>
            </a:r>
            <a:r>
              <a:rPr kumimoji="1" lang="en-US" altLang="ja-JP" sz="4000" dirty="0">
                <a:ln w="9525">
                  <a:noFill/>
                  <a:prstDash val="solid"/>
                </a:ln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Ⅱ</a:t>
            </a:r>
          </a:p>
          <a:p>
            <a:pPr algn="ctr"/>
            <a:r>
              <a:rPr kumimoji="1" lang="ja-JP" altLang="en-US" sz="2400" b="1" dirty="0">
                <a:ln w="9525">
                  <a:noFill/>
                  <a:prstDash val="solid"/>
                </a:ln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</a:t>
            </a:r>
            <a:r>
              <a:rPr kumimoji="1" lang="ja-JP" altLang="en-US" sz="2800" b="1" dirty="0">
                <a:ln w="9525">
                  <a:noFill/>
                  <a:prstDash val="solid"/>
                </a:ln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（商標・意匠編）</a:t>
            </a:r>
            <a:endParaRPr lang="ja-JP" altLang="en-US" sz="2800" b="1" dirty="0">
              <a:ln w="9525">
                <a:noFill/>
                <a:prstDash val="solid"/>
              </a:ln>
              <a:effectLst>
                <a:glow rad="1905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吹き出し: 円形 25">
            <a:extLst>
              <a:ext uri="{FF2B5EF4-FFF2-40B4-BE49-F238E27FC236}">
                <a16:creationId xmlns:a16="http://schemas.microsoft.com/office/drawing/2014/main" xmlns="" id="{92104076-4C33-758A-ECAB-C2CA1B76411C}"/>
              </a:ext>
            </a:extLst>
          </p:cNvPr>
          <p:cNvSpPr/>
          <p:nvPr/>
        </p:nvSpPr>
        <p:spPr>
          <a:xfrm>
            <a:off x="591983" y="474638"/>
            <a:ext cx="1950732" cy="815425"/>
          </a:xfrm>
          <a:prstGeom prst="wedgeEllipseCallout">
            <a:avLst>
              <a:gd name="adj1" fmla="val 41667"/>
              <a:gd name="adj2" fmla="val 5495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B4132202-6713-0436-32AE-B04FA5C08C1D}"/>
              </a:ext>
            </a:extLst>
          </p:cNvPr>
          <p:cNvSpPr/>
          <p:nvPr/>
        </p:nvSpPr>
        <p:spPr>
          <a:xfrm>
            <a:off x="325920" y="543632"/>
            <a:ext cx="248285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17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700" b="1" dirty="0">
                <a:ln w="9525">
                  <a:noFill/>
                  <a:prstDash val="solid"/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知的財産</a:t>
            </a:r>
            <a:endParaRPr kumimoji="1" lang="en-US" altLang="ja-JP" sz="1700" b="1" dirty="0">
              <a:ln w="9525">
                <a:noFill/>
                <a:prstDash val="solid"/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700" dirty="0">
                <a:ln w="9525">
                  <a:noFill/>
                  <a:prstDash val="solid"/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情報検索のための</a:t>
            </a:r>
            <a:endParaRPr lang="ja-JP" altLang="en-US" sz="1700" dirty="0">
              <a:ln w="9525">
                <a:noFill/>
                <a:prstDash val="solid"/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ED96BF87-B0C0-4F79-886A-0D9F135C2A9F}"/>
              </a:ext>
            </a:extLst>
          </p:cNvPr>
          <p:cNvSpPr/>
          <p:nvPr/>
        </p:nvSpPr>
        <p:spPr>
          <a:xfrm>
            <a:off x="541534" y="113107"/>
            <a:ext cx="1004807" cy="5627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令和４年度</a:t>
            </a: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xmlns="" id="{034BDBD1-074B-469F-AAA7-AAA4F67BA51F}"/>
              </a:ext>
            </a:extLst>
          </p:cNvPr>
          <p:cNvSpPr/>
          <p:nvPr/>
        </p:nvSpPr>
        <p:spPr>
          <a:xfrm>
            <a:off x="559473" y="7663462"/>
            <a:ext cx="6092053" cy="1953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en-US" altLang="ja-JP" sz="14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4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新商品に名前をつけたいが、この名前使っていいのだろうか？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kumimoji="1" lang="en-US" altLang="ja-JP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4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</a:p>
          <a:p>
            <a:r>
              <a:rPr kumimoji="1" lang="ja-JP" altLang="en-US" sz="1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商品のロゴマークを考えたが、このマーク商標登録できるだろうか？</a:t>
            </a:r>
            <a:endParaRPr kumimoji="1" lang="en-US" altLang="ja-JP" sz="14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kumimoji="1" lang="en-US" altLang="ja-JP" sz="14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うちの新商品に対し某大手企業から警告書が届いた。どうしたらいいだろうか？</a:t>
            </a:r>
            <a:endParaRPr kumimoji="1" lang="en-US" altLang="ja-JP" sz="1400" b="1" u="sng" dirty="0">
              <a:solidFill>
                <a:schemeClr val="tx1">
                  <a:lumMod val="95000"/>
                  <a:lumOff val="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200" b="1" dirty="0" smtClean="0">
              <a:solidFill>
                <a:srgbClr val="0070C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販売等の準備の前</a:t>
            </a:r>
            <a:r>
              <a:rPr kumimoji="1" lang="ja-JP" altLang="en-US" sz="1200" b="1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に知財情報を先行調査検索！</a:t>
            </a:r>
            <a:r>
              <a:rPr kumimoji="1" lang="en-US" altLang="ja-JP" sz="1200" b="1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endParaRPr kumimoji="1" lang="en-US" altLang="ja-JP" sz="1200" b="1" smtClean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en-US" altLang="ja-JP" sz="1200" b="1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endParaRPr kumimoji="1" lang="en-US" altLang="ja-JP" sz="1200" b="1" dirty="0" smtClean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　　　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    →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他社から商標侵害で訴えられないために</a:t>
            </a:r>
            <a:r>
              <a:rPr kumimoji="1" lang="en-US" altLang="ja-JP" sz="1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</a:t>
            </a:r>
          </a:p>
          <a:p>
            <a:pPr>
              <a:spcBef>
                <a:spcPts val="600"/>
              </a:spcBef>
            </a:pPr>
            <a:endParaRPr kumimoji="1" lang="en-US" altLang="ja-JP" sz="1200" b="1" i="1" dirty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endParaRPr kumimoji="1" lang="en-US" altLang="ja-JP" sz="12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endParaRPr kumimoji="1" lang="en-US" altLang="ja-JP" sz="1200" b="1" i="1" dirty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xmlns="" id="{6CA10875-A05C-941C-9F05-4B8F3CD5B4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4988" y="8415846"/>
            <a:ext cx="395119" cy="458665"/>
          </a:xfrm>
          <a:prstGeom prst="rect">
            <a:avLst/>
          </a:prstGeom>
          <a:ln>
            <a:noFill/>
          </a:ln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xmlns="" id="{01DF279D-0004-5658-54D0-588A4C5F2B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7" y="7973440"/>
            <a:ext cx="397659" cy="461614"/>
          </a:xfrm>
          <a:prstGeom prst="rect">
            <a:avLst/>
          </a:prstGeom>
        </p:spPr>
      </p:pic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13E9416F-EAEF-D1D7-0FF7-9B85F46877A8}"/>
              </a:ext>
            </a:extLst>
          </p:cNvPr>
          <p:cNvSpPr/>
          <p:nvPr/>
        </p:nvSpPr>
        <p:spPr>
          <a:xfrm>
            <a:off x="3508662" y="5696688"/>
            <a:ext cx="3010597" cy="737891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・商標、意匠制度の基礎知識</a:t>
            </a: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・商標、意匠情報に関する先行調査等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の検索実習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xmlns="" id="{A2DE2E49-AD5A-FD52-4580-C23618242C73}"/>
              </a:ext>
            </a:extLst>
          </p:cNvPr>
          <p:cNvGrpSpPr/>
          <p:nvPr/>
        </p:nvGrpSpPr>
        <p:grpSpPr>
          <a:xfrm>
            <a:off x="2496010" y="3508716"/>
            <a:ext cx="796281" cy="312381"/>
            <a:chOff x="2343415" y="7307248"/>
            <a:chExt cx="796281" cy="312381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xmlns="" id="{47D6E7F7-7624-D2C1-4B03-2A3809389D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xmlns="" id="{CC040D7C-3D5E-41DA-E1E1-CBE98C47BEDB}"/>
                </a:ext>
              </a:extLst>
            </p:cNvPr>
            <p:cNvSpPr txBox="1"/>
            <p:nvPr/>
          </p:nvSpPr>
          <p:spPr>
            <a:xfrm>
              <a:off x="2343415" y="7311852"/>
              <a:ext cx="793669" cy="307777"/>
            </a:xfrm>
            <a:prstGeom prst="rect">
              <a:avLst/>
            </a:prstGeom>
            <a:solidFill>
              <a:srgbClr val="0033CC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日時</a:t>
              </a:r>
              <a:endParaRPr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13E9416F-EAEF-D1D7-0FF7-9B85F46877A8}"/>
              </a:ext>
            </a:extLst>
          </p:cNvPr>
          <p:cNvSpPr/>
          <p:nvPr/>
        </p:nvSpPr>
        <p:spPr>
          <a:xfrm>
            <a:off x="3508664" y="4019623"/>
            <a:ext cx="3010595" cy="595425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株式会社　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I.M.S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en-US" altLang="ja-JP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</a:t>
            </a:r>
            <a:r>
              <a:rPr kumimoji="1" lang="ja-JP" altLang="en-US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階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研修室</a:t>
            </a:r>
            <a:endParaRPr kumimoji="1" lang="en-US" altLang="ja-JP" sz="16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（弘前市土手町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134-8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13E9416F-EAEF-D1D7-0FF7-9B85F46877A8}"/>
              </a:ext>
            </a:extLst>
          </p:cNvPr>
          <p:cNvSpPr/>
          <p:nvPr/>
        </p:nvSpPr>
        <p:spPr>
          <a:xfrm>
            <a:off x="3388535" y="3408722"/>
            <a:ext cx="3375105" cy="676205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</a:t>
            </a:r>
            <a:r>
              <a:rPr kumimoji="1" lang="ja-JP" altLang="en-US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４年９月８日（木）</a:t>
            </a:r>
            <a:endParaRPr kumimoji="1" lang="en-US" altLang="ja-JP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１３時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～１６時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13E9416F-EAEF-D1D7-0FF7-9B85F46877A8}"/>
              </a:ext>
            </a:extLst>
          </p:cNvPr>
          <p:cNvSpPr/>
          <p:nvPr/>
        </p:nvSpPr>
        <p:spPr>
          <a:xfrm>
            <a:off x="3508663" y="4464259"/>
            <a:ext cx="3274093" cy="1374896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 知財に関する実務担当者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、商品開発担　　　　　　</a:t>
            </a:r>
            <a:endParaRPr kumimoji="1" lang="en-US" altLang="ja-JP" sz="14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当者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の他、知財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に関心のある方 等</a:t>
            </a:r>
            <a:endParaRPr kumimoji="1" lang="ja-JP" altLang="en-US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商標・意匠の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出願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を検討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いる方、</a:t>
            </a:r>
            <a:r>
              <a:rPr kumimoji="1" lang="ja-JP" altLang="en-US" sz="1400" b="1" dirty="0" err="1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</a:t>
            </a:r>
            <a:endParaRPr kumimoji="1" lang="en-US" altLang="ja-JP" sz="14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err="1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れ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から事業を考えている方 等</a:t>
            </a:r>
            <a:endParaRPr kumimoji="1" lang="ja-JP" altLang="en-US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4090E475-4872-486B-8DA2-A19A40832B04}"/>
              </a:ext>
            </a:extLst>
          </p:cNvPr>
          <p:cNvSpPr/>
          <p:nvPr/>
        </p:nvSpPr>
        <p:spPr>
          <a:xfrm>
            <a:off x="346844" y="6351377"/>
            <a:ext cx="2119274" cy="734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十和田商標特許事務所　所長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坪　淳一</a:t>
            </a:r>
            <a:r>
              <a:rPr kumimoji="1"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弁理士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xmlns="" id="{13E9416F-EAEF-D1D7-0FF7-9B85F46877A8}"/>
              </a:ext>
            </a:extLst>
          </p:cNvPr>
          <p:cNvSpPr/>
          <p:nvPr/>
        </p:nvSpPr>
        <p:spPr>
          <a:xfrm>
            <a:off x="3502191" y="6753826"/>
            <a:ext cx="2873072" cy="266566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１０名（ 先着順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パソコン持参不要）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2612ED6-3E1A-4719-A5E7-55654167C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145" y="9280"/>
            <a:ext cx="1271407" cy="648037"/>
          </a:xfr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  加  費</a:t>
            </a:r>
            <a: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テキスト代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xmlns="" id="{22612ED6-3E1A-4719-A5E7-55654167C7B4}"/>
              </a:ext>
            </a:extLst>
          </p:cNvPr>
          <p:cNvSpPr txBox="1">
            <a:spLocks/>
          </p:cNvSpPr>
          <p:nvPr/>
        </p:nvSpPr>
        <p:spPr>
          <a:xfrm>
            <a:off x="5616480" y="469898"/>
            <a:ext cx="1067176" cy="671635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400" b="1" dirty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 料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559473" y="3791159"/>
            <a:ext cx="1673546" cy="2037266"/>
            <a:chOff x="716086" y="3526566"/>
            <a:chExt cx="1602842" cy="1856108"/>
          </a:xfrm>
        </p:grpSpPr>
        <p:sp>
          <p:nvSpPr>
            <p:cNvPr id="19" name="フローチャート: 結合子 18"/>
            <p:cNvSpPr/>
            <p:nvPr/>
          </p:nvSpPr>
          <p:spPr>
            <a:xfrm>
              <a:off x="716086" y="3526566"/>
              <a:ext cx="1602842" cy="1806176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678" y="3593794"/>
              <a:ext cx="1583657" cy="1788880"/>
            </a:xfrm>
            <a:prstGeom prst="rect">
              <a:avLst/>
            </a:prstGeom>
          </p:spPr>
        </p:pic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xmlns="" id="{A2DE2E49-AD5A-FD52-4580-C23618242C73}"/>
              </a:ext>
            </a:extLst>
          </p:cNvPr>
          <p:cNvGrpSpPr/>
          <p:nvPr/>
        </p:nvGrpSpPr>
        <p:grpSpPr>
          <a:xfrm>
            <a:off x="2496006" y="4055564"/>
            <a:ext cx="796281" cy="312381"/>
            <a:chOff x="2343415" y="7307248"/>
            <a:chExt cx="796281" cy="312381"/>
          </a:xfrm>
        </p:grpSpPr>
        <p:pic>
          <p:nvPicPr>
            <p:cNvPr id="65" name="図 64">
              <a:extLst>
                <a:ext uri="{FF2B5EF4-FFF2-40B4-BE49-F238E27FC236}">
                  <a16:creationId xmlns:a16="http://schemas.microsoft.com/office/drawing/2014/main" xmlns="" id="{47D6E7F7-7624-D2C1-4B03-2A3809389D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xmlns="" id="{CC040D7C-3D5E-41DA-E1E1-CBE98C47BEDB}"/>
                </a:ext>
              </a:extLst>
            </p:cNvPr>
            <p:cNvSpPr txBox="1"/>
            <p:nvPr/>
          </p:nvSpPr>
          <p:spPr>
            <a:xfrm>
              <a:off x="2343415" y="7311852"/>
              <a:ext cx="793669" cy="307777"/>
            </a:xfrm>
            <a:prstGeom prst="rect">
              <a:avLst/>
            </a:prstGeom>
            <a:solidFill>
              <a:srgbClr val="0033CC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場所</a:t>
              </a:r>
              <a:endParaRPr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xmlns="" id="{A2DE2E49-AD5A-FD52-4580-C23618242C73}"/>
              </a:ext>
            </a:extLst>
          </p:cNvPr>
          <p:cNvGrpSpPr/>
          <p:nvPr/>
        </p:nvGrpSpPr>
        <p:grpSpPr>
          <a:xfrm>
            <a:off x="2512634" y="4698446"/>
            <a:ext cx="796281" cy="312381"/>
            <a:chOff x="2343415" y="7307248"/>
            <a:chExt cx="796281" cy="312381"/>
          </a:xfrm>
        </p:grpSpPr>
        <p:pic>
          <p:nvPicPr>
            <p:cNvPr id="68" name="図 67">
              <a:extLst>
                <a:ext uri="{FF2B5EF4-FFF2-40B4-BE49-F238E27FC236}">
                  <a16:creationId xmlns:a16="http://schemas.microsoft.com/office/drawing/2014/main" xmlns="" id="{47D6E7F7-7624-D2C1-4B03-2A3809389D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xmlns="" id="{CC040D7C-3D5E-41DA-E1E1-CBE98C47BEDB}"/>
                </a:ext>
              </a:extLst>
            </p:cNvPr>
            <p:cNvSpPr txBox="1"/>
            <p:nvPr/>
          </p:nvSpPr>
          <p:spPr>
            <a:xfrm>
              <a:off x="2343415" y="7311852"/>
              <a:ext cx="793669" cy="307777"/>
            </a:xfrm>
            <a:prstGeom prst="rect">
              <a:avLst/>
            </a:prstGeom>
            <a:solidFill>
              <a:srgbClr val="0033CC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対象</a:t>
              </a:r>
              <a:endParaRPr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xmlns="" id="{A2DE2E49-AD5A-FD52-4580-C23618242C73}"/>
              </a:ext>
            </a:extLst>
          </p:cNvPr>
          <p:cNvGrpSpPr/>
          <p:nvPr/>
        </p:nvGrpSpPr>
        <p:grpSpPr>
          <a:xfrm>
            <a:off x="2505637" y="6753826"/>
            <a:ext cx="796281" cy="312381"/>
            <a:chOff x="2343415" y="7307248"/>
            <a:chExt cx="796281" cy="312381"/>
          </a:xfrm>
        </p:grpSpPr>
        <p:pic>
          <p:nvPicPr>
            <p:cNvPr id="71" name="図 70">
              <a:extLst>
                <a:ext uri="{FF2B5EF4-FFF2-40B4-BE49-F238E27FC236}">
                  <a16:creationId xmlns:a16="http://schemas.microsoft.com/office/drawing/2014/main" xmlns="" id="{47D6E7F7-7624-D2C1-4B03-2A3809389D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xmlns="" id="{CC040D7C-3D5E-41DA-E1E1-CBE98C47BEDB}"/>
                </a:ext>
              </a:extLst>
            </p:cNvPr>
            <p:cNvSpPr txBox="1"/>
            <p:nvPr/>
          </p:nvSpPr>
          <p:spPr>
            <a:xfrm>
              <a:off x="2343415" y="7311852"/>
              <a:ext cx="793669" cy="307777"/>
            </a:xfrm>
            <a:prstGeom prst="rect">
              <a:avLst/>
            </a:prstGeom>
            <a:solidFill>
              <a:srgbClr val="0033CC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定員</a:t>
              </a:r>
              <a:endParaRPr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xmlns="" id="{A2DE2E49-AD5A-FD52-4580-C23618242C73}"/>
              </a:ext>
            </a:extLst>
          </p:cNvPr>
          <p:cNvGrpSpPr/>
          <p:nvPr/>
        </p:nvGrpSpPr>
        <p:grpSpPr>
          <a:xfrm>
            <a:off x="2493394" y="5770873"/>
            <a:ext cx="796281" cy="312381"/>
            <a:chOff x="2343415" y="7307248"/>
            <a:chExt cx="796281" cy="312381"/>
          </a:xfrm>
        </p:grpSpPr>
        <p:pic>
          <p:nvPicPr>
            <p:cNvPr id="74" name="図 73">
              <a:extLst>
                <a:ext uri="{FF2B5EF4-FFF2-40B4-BE49-F238E27FC236}">
                  <a16:creationId xmlns:a16="http://schemas.microsoft.com/office/drawing/2014/main" xmlns="" id="{47D6E7F7-7624-D2C1-4B03-2A3809389D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xmlns="" id="{CC040D7C-3D5E-41DA-E1E1-CBE98C47BEDB}"/>
                </a:ext>
              </a:extLst>
            </p:cNvPr>
            <p:cNvSpPr txBox="1"/>
            <p:nvPr/>
          </p:nvSpPr>
          <p:spPr>
            <a:xfrm>
              <a:off x="2343415" y="7311852"/>
              <a:ext cx="793669" cy="307777"/>
            </a:xfrm>
            <a:prstGeom prst="rect">
              <a:avLst/>
            </a:prstGeom>
            <a:solidFill>
              <a:srgbClr val="0033CC"/>
            </a:solidFill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内容</a:t>
              </a:r>
              <a:endParaRPr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49" name="図 48">
            <a:extLst>
              <a:ext uri="{FF2B5EF4-FFF2-40B4-BE49-F238E27FC236}">
                <a16:creationId xmlns:a16="http://schemas.microsoft.com/office/drawing/2014/main" xmlns="" id="{6CA10875-A05C-941C-9F05-4B8F3CD5B4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412" y="7550802"/>
            <a:ext cx="395119" cy="4586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08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E4119B6-F708-45D3-856A-98662845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4795" y="-124327"/>
            <a:ext cx="7351292" cy="10201777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ja-JP" altLang="ja-JP" sz="1800" kern="100" dirty="0">
              <a:latin typeface="ＦＡ ポップＢ" panose="040B0809000000000000" pitchFamily="49" charset="-128"/>
              <a:ea typeface="ＦＡ ポップＢ" panose="040B0809000000000000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下記申込事項に必要事項を記入し、電子メールにてお申し込みください。</a:t>
            </a:r>
            <a:r>
              <a:rPr lang="ja-JP" altLang="ja-JP" sz="11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1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r>
              <a:rPr lang="en-US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E-mail</a:t>
            </a:r>
            <a:r>
              <a:rPr lang="ja-JP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</a:t>
            </a:r>
            <a:r>
              <a:rPr lang="en-US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akira_nakano@aomori-ipc.jp</a:t>
            </a:r>
          </a:p>
          <a:p>
            <a:pPr marL="0" indent="0" algn="ctr">
              <a:buNone/>
            </a:pPr>
            <a:endParaRPr lang="en-US" altLang="ja-JP" sz="1100" b="1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〒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030-8570 </a:t>
            </a: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青森市長島一丁目１番１号　青森県庁北棟１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F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青森県知的財産支援センター内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  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一般社団法人 青森県発明協会　担当：中野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ＴＥＬ：０１７－７６２－７３５１　　ＦＡＸ：０１７－７６２－７３５２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r>
              <a:rPr lang="ja-JP" altLang="en-US" sz="16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９</a:t>
            </a:r>
            <a:r>
              <a:rPr lang="ja-JP" altLang="ja-JP" sz="16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月</a:t>
            </a:r>
            <a:r>
              <a:rPr lang="ja-JP" altLang="en-US" sz="1600" b="1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</a:t>
            </a:r>
            <a:r>
              <a:rPr lang="ja-JP" altLang="ja-JP" sz="1600" b="1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日（</a:t>
            </a:r>
            <a:r>
              <a:rPr lang="ja-JP" altLang="en-US" sz="1600" b="1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木</a:t>
            </a:r>
            <a:r>
              <a:rPr lang="ja-JP" altLang="ja-JP" sz="1600" b="1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 </a:t>
            </a:r>
            <a:endParaRPr lang="ja-JP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※申込期限が過ぎていても、定員に余裕があれば受付いたしますので御連絡ください。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■氏名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ﾌﾘｶﾞﾅ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r>
              <a:rPr lang="ja-JP" altLang="en-US" sz="12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　　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■住所　 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〒　　－</a:t>
            </a: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■勤務先等　　　　　　　　　　　　　　　　　　　　　　　　　　　　　　　　　　　　　　　　　　　　　　　　　　　　　　　　　</a:t>
            </a: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■電話番号　　　　　　　　　　　　　　　　■ﾒｰﾙｱﾄﾞﾚｽ　　　　　　　　　　　　　　　　　　　　　　　　　　　　　　　　　　　　　　　　　　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ja-JP" altLang="ja-JP" sz="11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xmlns="" id="{3092F4AD-FE5C-4FDD-B80A-FD4718EDB455}"/>
              </a:ext>
            </a:extLst>
          </p:cNvPr>
          <p:cNvSpPr/>
          <p:nvPr/>
        </p:nvSpPr>
        <p:spPr>
          <a:xfrm>
            <a:off x="508819" y="7964651"/>
            <a:ext cx="6053862" cy="1600251"/>
          </a:xfrm>
          <a:prstGeom prst="roundRect">
            <a:avLst>
              <a:gd name="adj" fmla="val 874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Group 51">
            <a:extLst>
              <a:ext uri="{FF2B5EF4-FFF2-40B4-BE49-F238E27FC236}">
                <a16:creationId xmlns:a16="http://schemas.microsoft.com/office/drawing/2014/main" xmlns="" id="{20007BEF-5620-4E48-B5BF-358F13010141}"/>
              </a:ext>
            </a:extLst>
          </p:cNvPr>
          <p:cNvGrpSpPr>
            <a:grpSpLocks/>
          </p:cNvGrpSpPr>
          <p:nvPr/>
        </p:nvGrpSpPr>
        <p:grpSpPr bwMode="auto">
          <a:xfrm>
            <a:off x="229789" y="341089"/>
            <a:ext cx="6497123" cy="4200656"/>
            <a:chOff x="837" y="8707"/>
            <a:chExt cx="9896" cy="7082"/>
          </a:xfrm>
        </p:grpSpPr>
        <p:sp>
          <p:nvSpPr>
            <p:cNvPr id="5" name="Text Box 41">
              <a:extLst>
                <a:ext uri="{FF2B5EF4-FFF2-40B4-BE49-F238E27FC236}">
                  <a16:creationId xmlns:a16="http://schemas.microsoft.com/office/drawing/2014/main" xmlns="" id="{2BF0E096-1540-4F28-9F8B-6B51A0B46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7" y="8734"/>
              <a:ext cx="9880" cy="576"/>
            </a:xfrm>
            <a:prstGeom prst="rect">
              <a:avLst/>
            </a:prstGeom>
            <a:solidFill>
              <a:srgbClr val="D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6200" tIns="9525" rIns="76200" bIns="952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■ 　　お　申　込　み　先　　 ■</a:t>
              </a:r>
              <a:endParaRPr lang="ja-JP" sz="1050" kern="100" dirty="0">
                <a:effectLst/>
                <a:latin typeface="ＦＡ ポップＢ" panose="040B0809000000000000" pitchFamily="49" charset="-128"/>
                <a:ea typeface="ＦＡ ポップＢ" panose="040B0809000000000000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42">
              <a:extLst>
                <a:ext uri="{FF2B5EF4-FFF2-40B4-BE49-F238E27FC236}">
                  <a16:creationId xmlns:a16="http://schemas.microsoft.com/office/drawing/2014/main" xmlns="" id="{597DEC2D-646C-4A27-8579-9DE725939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8707"/>
              <a:ext cx="9880" cy="621"/>
            </a:xfrm>
            <a:prstGeom prst="rect">
              <a:avLst/>
            </a:prstGeom>
            <a:noFill/>
            <a:ln w="19050">
              <a:solidFill>
                <a:schemeClr val="tx2">
                  <a:lumMod val="5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7" name="Text Box 41">
              <a:extLst>
                <a:ext uri="{FF2B5EF4-FFF2-40B4-BE49-F238E27FC236}">
                  <a16:creationId xmlns:a16="http://schemas.microsoft.com/office/drawing/2014/main" xmlns="" id="{94FD08BD-A63D-47B7-BC66-117CEA497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7" y="12676"/>
              <a:ext cx="9880" cy="572"/>
            </a:xfrm>
            <a:prstGeom prst="rect">
              <a:avLst/>
            </a:prstGeom>
            <a:solidFill>
              <a:srgbClr val="D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6200" tIns="9525" rIns="76200" bIns="952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■ 　　</a:t>
              </a:r>
              <a:r>
                <a:rPr lang="ja-JP" altLang="en-US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申　込　期　限</a:t>
              </a: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 ■</a:t>
              </a:r>
              <a:endParaRPr lang="ja-JP" sz="1050" kern="100" dirty="0">
                <a:effectLst/>
                <a:latin typeface="ＦＡ ポップＢ" panose="040B0809000000000000" pitchFamily="49" charset="-128"/>
                <a:ea typeface="ＦＡ ポップＢ" panose="040B0809000000000000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42">
              <a:extLst>
                <a:ext uri="{FF2B5EF4-FFF2-40B4-BE49-F238E27FC236}">
                  <a16:creationId xmlns:a16="http://schemas.microsoft.com/office/drawing/2014/main" xmlns="" id="{3A2865C0-2B44-4193-9EDA-CFBAC53C0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12640"/>
              <a:ext cx="9880" cy="645"/>
            </a:xfrm>
            <a:prstGeom prst="rect">
              <a:avLst/>
            </a:prstGeom>
            <a:noFill/>
            <a:ln w="19050">
              <a:solidFill>
                <a:schemeClr val="tx2">
                  <a:lumMod val="5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9" name="Text Box 41">
              <a:extLst>
                <a:ext uri="{FF2B5EF4-FFF2-40B4-BE49-F238E27FC236}">
                  <a16:creationId xmlns:a16="http://schemas.microsoft.com/office/drawing/2014/main" xmlns="" id="{97F0F12F-3C48-4C5E-8C8C-48B401F6D8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" y="15170"/>
              <a:ext cx="9880" cy="619"/>
            </a:xfrm>
            <a:prstGeom prst="rect">
              <a:avLst/>
            </a:prstGeom>
            <a:solidFill>
              <a:srgbClr val="D9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6200" tIns="9525" rIns="76200" bIns="952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■ 　　</a:t>
              </a:r>
              <a:r>
                <a:rPr lang="ja-JP" altLang="en-US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申　込　事　項</a:t>
              </a: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 ■</a:t>
              </a:r>
              <a:endParaRPr lang="ja-JP" sz="1050" kern="100" dirty="0">
                <a:effectLst/>
                <a:latin typeface="ＦＡ ポップＢ" panose="040B0809000000000000" pitchFamily="49" charset="-128"/>
                <a:ea typeface="ＦＡ ポップＢ" panose="040B0809000000000000" pitchFamily="49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xmlns="" id="{B3434630-D8C8-4134-BED3-20C443F5CCB0}"/>
              </a:ext>
            </a:extLst>
          </p:cNvPr>
          <p:cNvCxnSpPr/>
          <p:nvPr/>
        </p:nvCxnSpPr>
        <p:spPr>
          <a:xfrm>
            <a:off x="457199" y="5319966"/>
            <a:ext cx="62443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2D8410CD-3439-489D-A5D9-58A6401635B0}"/>
              </a:ext>
            </a:extLst>
          </p:cNvPr>
          <p:cNvCxnSpPr>
            <a:cxnSpLocks/>
          </p:cNvCxnSpPr>
          <p:nvPr/>
        </p:nvCxnSpPr>
        <p:spPr>
          <a:xfrm>
            <a:off x="442099" y="6163686"/>
            <a:ext cx="62849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xmlns="" id="{F800FF56-663B-4B0A-BD4F-D700C4F04AC0}"/>
              </a:ext>
            </a:extLst>
          </p:cNvPr>
          <p:cNvCxnSpPr>
            <a:cxnSpLocks/>
          </p:cNvCxnSpPr>
          <p:nvPr/>
        </p:nvCxnSpPr>
        <p:spPr>
          <a:xfrm>
            <a:off x="453109" y="6835944"/>
            <a:ext cx="63000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xmlns="" id="{9827BFD1-FBDC-47F3-B223-9571D94181F1}"/>
              </a:ext>
            </a:extLst>
          </p:cNvPr>
          <p:cNvCxnSpPr>
            <a:cxnSpLocks/>
          </p:cNvCxnSpPr>
          <p:nvPr/>
        </p:nvCxnSpPr>
        <p:spPr>
          <a:xfrm>
            <a:off x="508819" y="7498085"/>
            <a:ext cx="63000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xmlns="" id="{2C9B03C5-F921-FE93-161C-327A565427CD}"/>
              </a:ext>
            </a:extLst>
          </p:cNvPr>
          <p:cNvSpPr txBox="1"/>
          <p:nvPr/>
        </p:nvSpPr>
        <p:spPr>
          <a:xfrm>
            <a:off x="635387" y="8026999"/>
            <a:ext cx="5800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知的財産に関し、業務上困っていること、日頃疑問に思っていること、講師への質問等がありましたら、自由に記入ください。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4379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</TotalTime>
  <Words>98</Words>
  <Application>Microsoft Office PowerPoint</Application>
  <PresentationFormat>A4 210 x 297 mm</PresentationFormat>
  <Paragraphs>81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AR教科書体M</vt:lpstr>
      <vt:lpstr>BIZ UDPゴシック</vt:lpstr>
      <vt:lpstr>ＦＡ ポップＢ</vt:lpstr>
      <vt:lpstr>HGPｺﾞｼｯｸE</vt:lpstr>
      <vt:lpstr>HGP創英角ｺﾞｼｯｸUB</vt:lpstr>
      <vt:lpstr>UD デジタル 教科書体 N-B</vt:lpstr>
      <vt:lpstr>UD デジタル 教科書体 NK-B</vt:lpstr>
      <vt:lpstr>UD デジタル 教科書体 NK-R</vt:lpstr>
      <vt:lpstr>UD デジタル 教科書体 NP-R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参  加  費 テキスト代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広域連携による 知財ビギナー支援</dc:title>
  <dc:creator>201op</dc:creator>
  <cp:lastModifiedBy>HATSUMEI202</cp:lastModifiedBy>
  <cp:revision>121</cp:revision>
  <cp:lastPrinted>2022-07-21T00:55:57Z</cp:lastPrinted>
  <dcterms:created xsi:type="dcterms:W3CDTF">2020-07-31T05:08:19Z</dcterms:created>
  <dcterms:modified xsi:type="dcterms:W3CDTF">2022-07-21T00:56:01Z</dcterms:modified>
</cp:coreProperties>
</file>